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Montserrat Classic" panose="020B0604020202020204" charset="0"/>
      <p:regular r:id="rId24"/>
    </p:embeddedFont>
    <p:embeddedFont>
      <p:font typeface="Montserrat Classic Bold" panose="020B0604020202020204" charset="0"/>
      <p:regular r:id="rId25"/>
    </p:embeddedFont>
    <p:embeddedFont>
      <p:font typeface="Montserrat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1845" y="0"/>
            <a:ext cx="8926155" cy="10662439"/>
            <a:chOff x="0" y="0"/>
            <a:chExt cx="2350921" cy="28082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0921" cy="2808214"/>
            </a:xfrm>
            <a:custGeom>
              <a:avLst/>
              <a:gdLst/>
              <a:ahLst/>
              <a:cxnLst/>
              <a:rect l="l" t="t" r="r" b="b"/>
              <a:pathLst>
                <a:path w="2350921" h="2808214">
                  <a:moveTo>
                    <a:pt x="0" y="0"/>
                  </a:moveTo>
                  <a:lnTo>
                    <a:pt x="2350921" y="0"/>
                  </a:lnTo>
                  <a:lnTo>
                    <a:pt x="2350921" y="2808214"/>
                  </a:lnTo>
                  <a:lnTo>
                    <a:pt x="0" y="2808214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50921" cy="2846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8852" y="9210675"/>
            <a:ext cx="5173105" cy="47625"/>
            <a:chOff x="0" y="0"/>
            <a:chExt cx="1362464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2464" cy="12543"/>
            </a:xfrm>
            <a:custGeom>
              <a:avLst/>
              <a:gdLst/>
              <a:ahLst/>
              <a:cxnLst/>
              <a:rect l="l" t="t" r="r" b="b"/>
              <a:pathLst>
                <a:path w="1362464" h="12543">
                  <a:moveTo>
                    <a:pt x="0" y="0"/>
                  </a:moveTo>
                  <a:lnTo>
                    <a:pt x="1362464" y="0"/>
                  </a:lnTo>
                  <a:lnTo>
                    <a:pt x="1362464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2464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8852" y="1028700"/>
            <a:ext cx="3086100" cy="825415"/>
            <a:chOff x="0" y="0"/>
            <a:chExt cx="812800" cy="2173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17393"/>
            </a:xfrm>
            <a:custGeom>
              <a:avLst/>
              <a:gdLst/>
              <a:ahLst/>
              <a:cxnLst/>
              <a:rect l="l" t="t" r="r" b="b"/>
              <a:pathLst>
                <a:path w="812800" h="217393">
                  <a:moveTo>
                    <a:pt x="108697" y="0"/>
                  </a:moveTo>
                  <a:lnTo>
                    <a:pt x="704103" y="0"/>
                  </a:lnTo>
                  <a:cubicBezTo>
                    <a:pt x="732932" y="0"/>
                    <a:pt x="760579" y="11452"/>
                    <a:pt x="780963" y="31837"/>
                  </a:cubicBezTo>
                  <a:cubicBezTo>
                    <a:pt x="801348" y="52221"/>
                    <a:pt x="812800" y="79868"/>
                    <a:pt x="812800" y="108697"/>
                  </a:cubicBezTo>
                  <a:lnTo>
                    <a:pt x="812800" y="108697"/>
                  </a:lnTo>
                  <a:cubicBezTo>
                    <a:pt x="812800" y="137525"/>
                    <a:pt x="801348" y="165172"/>
                    <a:pt x="780963" y="185557"/>
                  </a:cubicBezTo>
                  <a:cubicBezTo>
                    <a:pt x="760579" y="205941"/>
                    <a:pt x="732932" y="217393"/>
                    <a:pt x="704103" y="217393"/>
                  </a:cubicBezTo>
                  <a:lnTo>
                    <a:pt x="108697" y="217393"/>
                  </a:lnTo>
                  <a:cubicBezTo>
                    <a:pt x="79868" y="217393"/>
                    <a:pt x="52221" y="205941"/>
                    <a:pt x="31837" y="185557"/>
                  </a:cubicBezTo>
                  <a:cubicBezTo>
                    <a:pt x="11452" y="165172"/>
                    <a:pt x="0" y="137525"/>
                    <a:pt x="0" y="108697"/>
                  </a:cubicBezTo>
                  <a:lnTo>
                    <a:pt x="0" y="108697"/>
                  </a:lnTo>
                  <a:cubicBezTo>
                    <a:pt x="0" y="79868"/>
                    <a:pt x="11452" y="52221"/>
                    <a:pt x="31837" y="31837"/>
                  </a:cubicBezTo>
                  <a:cubicBezTo>
                    <a:pt x="52221" y="11452"/>
                    <a:pt x="79868" y="0"/>
                    <a:pt x="1086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8810" y="3369565"/>
            <a:ext cx="8103035" cy="287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0"/>
              </a:lnSpc>
            </a:pPr>
            <a:r>
              <a:rPr lang="en-US" sz="10548">
                <a:solidFill>
                  <a:srgbClr val="000000"/>
                </a:solidFill>
                <a:latin typeface="Montserrat Classic Bold"/>
              </a:rPr>
              <a:t>SALES  STRATEGY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852" y="6445673"/>
            <a:ext cx="5843532" cy="61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"/>
              </a:rPr>
              <a:t>Pens &amp; Printers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8852" y="1168247"/>
            <a:ext cx="3086100" cy="48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6"/>
              </a:lnSpc>
            </a:pPr>
            <a:r>
              <a:rPr lang="en-US" sz="2861">
                <a:solidFill>
                  <a:srgbClr val="FFDE59"/>
                </a:solidFill>
                <a:latin typeface="Montserrat Medium"/>
              </a:rPr>
              <a:t>05/01/2024</a:t>
            </a:r>
          </a:p>
        </p:txBody>
      </p:sp>
      <p:sp>
        <p:nvSpPr>
          <p:cNvPr id="14" name="Freeform 14"/>
          <p:cNvSpPr/>
          <p:nvPr/>
        </p:nvSpPr>
        <p:spPr>
          <a:xfrm>
            <a:off x="9361845" y="4026516"/>
            <a:ext cx="8542583" cy="6635923"/>
          </a:xfrm>
          <a:custGeom>
            <a:avLst/>
            <a:gdLst/>
            <a:ahLst/>
            <a:cxnLst/>
            <a:rect l="l" t="t" r="r" b="b"/>
            <a:pathLst>
              <a:path w="8542583" h="6635923">
                <a:moveTo>
                  <a:pt x="0" y="0"/>
                </a:moveTo>
                <a:lnTo>
                  <a:pt x="8542583" y="0"/>
                </a:lnTo>
                <a:lnTo>
                  <a:pt x="8542583" y="6635923"/>
                </a:lnTo>
                <a:lnTo>
                  <a:pt x="0" y="663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760" r="-75054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3989" y="1464081"/>
            <a:ext cx="10840021" cy="8130016"/>
          </a:xfrm>
          <a:custGeom>
            <a:avLst/>
            <a:gdLst/>
            <a:ahLst/>
            <a:cxnLst/>
            <a:rect l="l" t="t" r="r" b="b"/>
            <a:pathLst>
              <a:path w="10840021" h="8130016">
                <a:moveTo>
                  <a:pt x="0" y="0"/>
                </a:moveTo>
                <a:lnTo>
                  <a:pt x="10840022" y="0"/>
                </a:lnTo>
                <a:lnTo>
                  <a:pt x="10840022" y="8130016"/>
                </a:lnTo>
                <a:lnTo>
                  <a:pt x="0" y="8130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Spread of Overall Revenue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Spread of Revenue for Each Method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343170" y="1393460"/>
            <a:ext cx="11601659" cy="8381425"/>
            <a:chOff x="0" y="0"/>
            <a:chExt cx="15468879" cy="11175234"/>
          </a:xfrm>
        </p:grpSpPr>
        <p:sp>
          <p:nvSpPr>
            <p:cNvPr id="4" name="Freeform 4"/>
            <p:cNvSpPr/>
            <p:nvPr/>
          </p:nvSpPr>
          <p:spPr>
            <a:xfrm>
              <a:off x="1070759" y="0"/>
              <a:ext cx="14398120" cy="11175234"/>
            </a:xfrm>
            <a:custGeom>
              <a:avLst/>
              <a:gdLst/>
              <a:ahLst/>
              <a:cxnLst/>
              <a:rect l="l" t="t" r="r" b="b"/>
              <a:pathLst>
                <a:path w="14398120" h="11175234">
                  <a:moveTo>
                    <a:pt x="0" y="0"/>
                  </a:moveTo>
                  <a:lnTo>
                    <a:pt x="14398120" y="0"/>
                  </a:lnTo>
                  <a:lnTo>
                    <a:pt x="14398120" y="11175234"/>
                  </a:lnTo>
                  <a:lnTo>
                    <a:pt x="0" y="11175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59" t="-421" b="-42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4775122"/>
              <a:ext cx="1070759" cy="1777389"/>
            </a:xfrm>
            <a:custGeom>
              <a:avLst/>
              <a:gdLst/>
              <a:ahLst/>
              <a:cxnLst/>
              <a:rect l="l" t="t" r="r" b="b"/>
              <a:pathLst>
                <a:path w="1070759" h="1777389">
                  <a:moveTo>
                    <a:pt x="0" y="0"/>
                  </a:moveTo>
                  <a:lnTo>
                    <a:pt x="1070759" y="0"/>
                  </a:lnTo>
                  <a:lnTo>
                    <a:pt x="1070759" y="1777389"/>
                  </a:lnTo>
                  <a:lnTo>
                    <a:pt x="0" y="1777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946" t="-96030" r="-1137337" b="-387404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8572" y="1028700"/>
            <a:ext cx="11890856" cy="8918142"/>
          </a:xfrm>
          <a:custGeom>
            <a:avLst/>
            <a:gdLst/>
            <a:ahLst/>
            <a:cxnLst/>
            <a:rect l="l" t="t" r="r" b="b"/>
            <a:pathLst>
              <a:path w="11890856" h="8918142">
                <a:moveTo>
                  <a:pt x="0" y="0"/>
                </a:moveTo>
                <a:lnTo>
                  <a:pt x="11890856" y="0"/>
                </a:lnTo>
                <a:lnTo>
                  <a:pt x="11890856" y="8918142"/>
                </a:lnTo>
                <a:lnTo>
                  <a:pt x="0" y="891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Revenue over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 u="sng">
                <a:solidFill>
                  <a:srgbClr val="000000"/>
                </a:solidFill>
                <a:latin typeface="Montserrat Bold"/>
              </a:rPr>
              <a:t>Key Metrics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9574" y="1398035"/>
            <a:ext cx="1691265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Average Revenue per User (ARPU)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574" y="2297595"/>
            <a:ext cx="16912659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The average revenue generated by customers in different approaches.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583" y="3791787"/>
            <a:ext cx="11239467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ARPU = Total Revenue / no. of customers in each 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574" y="6188913"/>
            <a:ext cx="11239467" cy="289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 Bold"/>
              </a:rPr>
              <a:t>Initial estimates </a:t>
            </a:r>
          </a:p>
          <a:p>
            <a:pPr>
              <a:lnSpc>
                <a:spcPts val="4674"/>
              </a:lnSpc>
            </a:pPr>
            <a:endParaRPr lang="en-US" sz="2499">
              <a:solidFill>
                <a:srgbClr val="000000"/>
              </a:solidFill>
              <a:latin typeface="Montserrat Bold"/>
            </a:endParaRPr>
          </a:p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Average Revenue per User (Email): 188.73</a:t>
            </a:r>
          </a:p>
          <a:p>
            <a:pPr>
              <a:lnSpc>
                <a:spcPts val="4674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Average Revenue per User (Email + Call): 547.77</a:t>
            </a:r>
          </a:p>
          <a:p>
            <a:pPr>
              <a:lnSpc>
                <a:spcPts val="4674"/>
              </a:lnSpc>
            </a:pPr>
            <a:endParaRPr lang="en-US" sz="2499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524" y="230318"/>
            <a:ext cx="1218303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79"/>
              </a:lnSpc>
            </a:pPr>
            <a:r>
              <a:rPr lang="en-US" sz="7899">
                <a:solidFill>
                  <a:srgbClr val="000000"/>
                </a:solidFill>
                <a:latin typeface="Montserrat Classic Bold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7671" y="1744207"/>
            <a:ext cx="16912659" cy="5446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California ( A great market potential)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Vermont ( Identify Challenges ) 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Stick with the email or email and call approaches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Customer engagement has been declining over time.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The company should focus on the Customer Engagement Index (CEI).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Make sure these data are available when necessary, such as upcoming sales. </a:t>
            </a:r>
          </a:p>
          <a:p>
            <a:pPr marL="539749" lvl="1" indent="-269875">
              <a:lnSpc>
                <a:spcPts val="624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Beneficial to allocate resources, marketing efforts, and product development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600639"/>
            <a:ext cx="18288000" cy="1686361"/>
            <a:chOff x="0" y="0"/>
            <a:chExt cx="24384000" cy="224848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43112" b="43112"/>
            <a:stretch>
              <a:fillRect/>
            </a:stretch>
          </p:blipFill>
          <p:spPr>
            <a:xfrm>
              <a:off x="0" y="0"/>
              <a:ext cx="24384000" cy="2248482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flipV="1">
            <a:off x="240524" y="1463805"/>
            <a:ext cx="10940305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2386" y="548771"/>
            <a:ext cx="12586922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Classic Bold"/>
              </a:rPr>
              <a:t>Actions to take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47604" y="1438784"/>
            <a:ext cx="14224308" cy="795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71" lvl="1" indent="-270535">
              <a:lnSpc>
                <a:spcPts val="6265"/>
              </a:lnSpc>
              <a:buFont typeface="Arial"/>
              <a:buChar char="•"/>
            </a:pPr>
            <a:r>
              <a:rPr lang="en-US" sz="2506" dirty="0">
                <a:solidFill>
                  <a:srgbClr val="000000"/>
                </a:solidFill>
                <a:latin typeface="Montserrat"/>
              </a:rPr>
              <a:t>Establish a regular monitoring plan to track the CEI, such as monthly or quarterly.</a:t>
            </a:r>
          </a:p>
          <a:p>
            <a:pPr marL="541071" lvl="1" indent="-270535">
              <a:lnSpc>
                <a:spcPts val="6265"/>
              </a:lnSpc>
              <a:buFont typeface="Arial"/>
              <a:buChar char="•"/>
            </a:pPr>
            <a:r>
              <a:rPr lang="en-US" sz="2506" dirty="0">
                <a:solidFill>
                  <a:srgbClr val="000000"/>
                </a:solidFill>
                <a:latin typeface="Montserrat"/>
              </a:rPr>
              <a:t>Design a dashboard that depicts the CEI and its separate components over time. (charts, graphs, heatmaps, etc.)</a:t>
            </a:r>
          </a:p>
          <a:p>
            <a:pPr marL="541071" lvl="1" indent="-270535">
              <a:lnSpc>
                <a:spcPts val="6265"/>
              </a:lnSpc>
              <a:buFont typeface="Arial"/>
              <a:buChar char="•"/>
            </a:pPr>
            <a:r>
              <a:rPr lang="en-US" sz="2506" dirty="0">
                <a:solidFill>
                  <a:srgbClr val="000000"/>
                </a:solidFill>
                <a:latin typeface="Montserrat"/>
              </a:rPr>
              <a:t>Put in place an alert system that alerts key stakeholders when the CEI undergoes substantial changes, allowing for timely inquiry and action.</a:t>
            </a:r>
          </a:p>
          <a:p>
            <a:pPr marL="541071" lvl="1" indent="-270535">
              <a:lnSpc>
                <a:spcPts val="6265"/>
              </a:lnSpc>
              <a:buFont typeface="Arial"/>
              <a:buChar char="•"/>
            </a:pPr>
            <a:r>
              <a:rPr lang="en-US" sz="2506" dirty="0">
                <a:solidFill>
                  <a:srgbClr val="000000"/>
                </a:solidFill>
                <a:latin typeface="Montserrat"/>
              </a:rPr>
              <a:t>Create CEI benchmarks based on historical data or industry norms. against evaluate performance, and compare current values against benchmarks.</a:t>
            </a:r>
          </a:p>
          <a:p>
            <a:pPr marL="541071" lvl="1" indent="-270535">
              <a:lnSpc>
                <a:spcPts val="6265"/>
              </a:lnSpc>
              <a:buFont typeface="Arial"/>
              <a:buChar char="•"/>
            </a:pPr>
            <a:r>
              <a:rPr lang="en-US" sz="2506" dirty="0">
                <a:solidFill>
                  <a:srgbClr val="000000"/>
                </a:solidFill>
                <a:latin typeface="Montserrat"/>
              </a:rPr>
              <a:t>Establish a feedback loop in which teams may share insights and feedback on issues impacting the CEI. This encourages ongoing strategy improvement and adaption.</a:t>
            </a:r>
          </a:p>
          <a:p>
            <a:pPr>
              <a:lnSpc>
                <a:spcPts val="6265"/>
              </a:lnSpc>
            </a:pPr>
            <a:endParaRPr lang="en-US" sz="2506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39052" y="-125146"/>
            <a:ext cx="3425513" cy="10509483"/>
            <a:chOff x="0" y="0"/>
            <a:chExt cx="4567351" cy="1401264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9141" r="39141"/>
            <a:stretch>
              <a:fillRect/>
            </a:stretch>
          </p:blipFill>
          <p:spPr>
            <a:xfrm>
              <a:off x="0" y="0"/>
              <a:ext cx="4567351" cy="14012643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3222660" y="1280608"/>
            <a:ext cx="8073280" cy="0"/>
          </a:xfrm>
          <a:prstGeom prst="line">
            <a:avLst/>
          </a:prstGeom>
          <a:ln w="666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3287" y="4091630"/>
            <a:ext cx="11759835" cy="195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00"/>
              </a:lnSpc>
            </a:pPr>
            <a:r>
              <a:rPr lang="en-US" sz="14057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13714" y="6382576"/>
            <a:ext cx="16674286" cy="3904424"/>
            <a:chOff x="0" y="0"/>
            <a:chExt cx="4391582" cy="10283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1582" cy="1028326"/>
            </a:xfrm>
            <a:custGeom>
              <a:avLst/>
              <a:gdLst/>
              <a:ahLst/>
              <a:cxnLst/>
              <a:rect l="l" t="t" r="r" b="b"/>
              <a:pathLst>
                <a:path w="4391582" h="1028326">
                  <a:moveTo>
                    <a:pt x="0" y="0"/>
                  </a:moveTo>
                  <a:lnTo>
                    <a:pt x="4391582" y="0"/>
                  </a:lnTo>
                  <a:lnTo>
                    <a:pt x="4391582" y="1028326"/>
                  </a:lnTo>
                  <a:lnTo>
                    <a:pt x="0" y="10283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391582" cy="1066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93287" y="7360240"/>
            <a:ext cx="5879917" cy="88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93"/>
              </a:lnSpc>
            </a:pPr>
            <a:r>
              <a:rPr lang="en-US" sz="6409">
                <a:solidFill>
                  <a:srgbClr val="FFDE59"/>
                </a:solidFill>
                <a:latin typeface="Montserrat Classic"/>
              </a:rPr>
              <a:t>Contact: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3287" y="8743987"/>
            <a:ext cx="825274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kaungheinhtetutyccmm@gmail.com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9737" y="396444"/>
            <a:ext cx="13473613" cy="136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9728">
                <a:solidFill>
                  <a:srgbClr val="000000"/>
                </a:solidFill>
                <a:latin typeface="Montserrat Classic Bold"/>
              </a:rPr>
              <a:t>TABLE OF 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966200"/>
            <a:ext cx="4491463" cy="712413"/>
            <a:chOff x="0" y="0"/>
            <a:chExt cx="5988617" cy="949883"/>
          </a:xfrm>
        </p:grpSpPr>
        <p:sp>
          <p:nvSpPr>
            <p:cNvPr id="4" name="TextBox 4"/>
            <p:cNvSpPr txBox="1"/>
            <p:nvPr/>
          </p:nvSpPr>
          <p:spPr>
            <a:xfrm>
              <a:off x="1496964" y="196046"/>
              <a:ext cx="4491654" cy="59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2"/>
                </a:lnSpc>
              </a:pPr>
              <a:r>
                <a:rPr lang="en-US" sz="3171">
                  <a:solidFill>
                    <a:srgbClr val="000000"/>
                  </a:solidFill>
                  <a:latin typeface="Montserrat Classic"/>
                </a:rPr>
                <a:t>Business Goals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144182" cy="88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3"/>
                </a:lnSpc>
              </a:pPr>
              <a:r>
                <a:rPr lang="en-US" sz="4711">
                  <a:solidFill>
                    <a:srgbClr val="000000"/>
                  </a:solidFill>
                  <a:latin typeface="Montserrat Classic Bold"/>
                </a:rPr>
                <a:t>01.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8101" y="0"/>
            <a:ext cx="1369899" cy="10287000"/>
            <a:chOff x="0" y="0"/>
            <a:chExt cx="3607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796" cy="2709333"/>
            </a:xfrm>
            <a:custGeom>
              <a:avLst/>
              <a:gdLst/>
              <a:ahLst/>
              <a:cxnLst/>
              <a:rect l="l" t="t" r="r" b="b"/>
              <a:pathLst>
                <a:path w="360796" h="2709333">
                  <a:moveTo>
                    <a:pt x="0" y="0"/>
                  </a:moveTo>
                  <a:lnTo>
                    <a:pt x="360796" y="0"/>
                  </a:lnTo>
                  <a:lnTo>
                    <a:pt x="3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121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607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431087"/>
            <a:ext cx="5614186" cy="712413"/>
            <a:chOff x="0" y="0"/>
            <a:chExt cx="7485581" cy="9498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2469902" cy="88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3"/>
                </a:lnSpc>
              </a:pPr>
              <a:r>
                <a:rPr lang="en-US" sz="4711">
                  <a:solidFill>
                    <a:srgbClr val="000000"/>
                  </a:solidFill>
                  <a:latin typeface="Montserrat Classic Bold"/>
                </a:rPr>
                <a:t>02.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79087" y="196046"/>
              <a:ext cx="6106494" cy="59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2"/>
                </a:lnSpc>
              </a:pPr>
              <a:r>
                <a:rPr lang="en-US" sz="3171">
                  <a:solidFill>
                    <a:srgbClr val="000000"/>
                  </a:solidFill>
                  <a:latin typeface="Montserrat Classic"/>
                </a:rPr>
                <a:t>Findings &amp; Key Metric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024771"/>
            <a:ext cx="5072761" cy="712413"/>
            <a:chOff x="0" y="0"/>
            <a:chExt cx="6763681" cy="9498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2136042" cy="88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3"/>
                </a:lnSpc>
              </a:pPr>
              <a:r>
                <a:rPr lang="en-US" sz="4711">
                  <a:solidFill>
                    <a:srgbClr val="000000"/>
                  </a:solidFill>
                  <a:latin typeface="Montserrat Classic Bold"/>
                </a:rPr>
                <a:t>03.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79087" y="191087"/>
              <a:ext cx="5384594" cy="59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2"/>
                </a:lnSpc>
              </a:pPr>
              <a:r>
                <a:rPr lang="en-US" sz="3171">
                  <a:solidFill>
                    <a:srgbClr val="000000"/>
                  </a:solidFill>
                  <a:latin typeface="Montserrat Classic"/>
                </a:rPr>
                <a:t>Recommendations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492114"/>
            <a:ext cx="5161168" cy="712413"/>
            <a:chOff x="0" y="0"/>
            <a:chExt cx="6881558" cy="94988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675"/>
              <a:ext cx="2534951" cy="883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3"/>
                </a:lnSpc>
              </a:pPr>
              <a:r>
                <a:rPr lang="en-US" sz="4711">
                  <a:solidFill>
                    <a:srgbClr val="000000"/>
                  </a:solidFill>
                  <a:latin typeface="Montserrat Classic Bold"/>
                </a:rPr>
                <a:t>04.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6964" y="190500"/>
              <a:ext cx="5384594" cy="59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2"/>
                </a:lnSpc>
              </a:pPr>
              <a:r>
                <a:rPr lang="en-US" sz="3171">
                  <a:solidFill>
                    <a:srgbClr val="000000"/>
                  </a:solidFill>
                  <a:latin typeface="Montserrat Classic"/>
                </a:rPr>
                <a:t>Conclusions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16312"/>
            <a:chOff x="0" y="0"/>
            <a:chExt cx="24384000" cy="802174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430" b="54651"/>
            <a:stretch>
              <a:fillRect/>
            </a:stretch>
          </p:blipFill>
          <p:spPr>
            <a:xfrm flipH="1">
              <a:off x="0" y="0"/>
              <a:ext cx="24384000" cy="802174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99137" y="2137165"/>
            <a:ext cx="13868333" cy="345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24"/>
              </a:lnSpc>
            </a:pPr>
            <a:r>
              <a:rPr lang="en-US" sz="12664">
                <a:solidFill>
                  <a:srgbClr val="F9F9F9"/>
                </a:solidFill>
                <a:latin typeface="Montserrat Classic Bold"/>
              </a:rPr>
              <a:t>BUSINESS 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396" y="6990654"/>
            <a:ext cx="16162311" cy="198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5"/>
              </a:lnSpc>
            </a:pPr>
            <a:r>
              <a:rPr lang="en-US" sz="3188">
                <a:solidFill>
                  <a:srgbClr val="000000"/>
                </a:solidFill>
                <a:latin typeface="Montserrat"/>
              </a:rPr>
              <a:t>Our ultimate goal is to quantify and improve customer engagement across all three sales strategies, resulting in a significant increase in company revenues as a whole efficiently.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4524" y="1224746"/>
            <a:ext cx="11358951" cy="8497875"/>
          </a:xfrm>
          <a:custGeom>
            <a:avLst/>
            <a:gdLst/>
            <a:ahLst/>
            <a:cxnLst/>
            <a:rect l="l" t="t" r="r" b="b"/>
            <a:pathLst>
              <a:path w="11358951" h="8497875">
                <a:moveTo>
                  <a:pt x="0" y="0"/>
                </a:moveTo>
                <a:lnTo>
                  <a:pt x="11358952" y="0"/>
                </a:lnTo>
                <a:lnTo>
                  <a:pt x="11358952" y="8497875"/>
                </a:lnTo>
                <a:lnTo>
                  <a:pt x="0" y="849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0200"/>
            <a:ext cx="1341082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Classic Bold"/>
              </a:rPr>
              <a:t>Findings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0236" y="212023"/>
            <a:ext cx="11835546" cy="9862955"/>
          </a:xfrm>
          <a:custGeom>
            <a:avLst/>
            <a:gdLst/>
            <a:ahLst/>
            <a:cxnLst/>
            <a:rect l="l" t="t" r="r" b="b"/>
            <a:pathLst>
              <a:path w="11835546" h="9862955">
                <a:moveTo>
                  <a:pt x="0" y="0"/>
                </a:moveTo>
                <a:lnTo>
                  <a:pt x="11835546" y="0"/>
                </a:lnTo>
                <a:lnTo>
                  <a:pt x="11835546" y="9862954"/>
                </a:lnTo>
                <a:lnTo>
                  <a:pt x="0" y="986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333" y="330200"/>
            <a:ext cx="1341082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Classic Bold"/>
              </a:rPr>
              <a:t>Geographical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0236" y="212023"/>
            <a:ext cx="11835546" cy="9862955"/>
          </a:xfrm>
          <a:custGeom>
            <a:avLst/>
            <a:gdLst/>
            <a:ahLst/>
            <a:cxnLst/>
            <a:rect l="l" t="t" r="r" b="b"/>
            <a:pathLst>
              <a:path w="11835546" h="9862955">
                <a:moveTo>
                  <a:pt x="0" y="0"/>
                </a:moveTo>
                <a:lnTo>
                  <a:pt x="11835546" y="0"/>
                </a:lnTo>
                <a:lnTo>
                  <a:pt x="11835546" y="9862954"/>
                </a:lnTo>
                <a:lnTo>
                  <a:pt x="0" y="986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333" y="330200"/>
            <a:ext cx="1341082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Classic Bold"/>
              </a:rPr>
              <a:t>Geographical 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2C251-5EE4-492F-AACB-C7339B0E49E0}"/>
              </a:ext>
            </a:extLst>
          </p:cNvPr>
          <p:cNvGrpSpPr/>
          <p:nvPr/>
        </p:nvGrpSpPr>
        <p:grpSpPr>
          <a:xfrm>
            <a:off x="5562600" y="1257300"/>
            <a:ext cx="2175261" cy="838200"/>
            <a:chOff x="5562600" y="1257300"/>
            <a:chExt cx="2175261" cy="838200"/>
          </a:xfrm>
        </p:grpSpPr>
        <p:sp>
          <p:nvSpPr>
            <p:cNvPr id="4" name="TextBox 4"/>
            <p:cNvSpPr txBox="1"/>
            <p:nvPr/>
          </p:nvSpPr>
          <p:spPr>
            <a:xfrm>
              <a:off x="5867400" y="1257300"/>
              <a:ext cx="1870461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4"/>
                </a:lnSpc>
              </a:pPr>
              <a:r>
                <a:rPr lang="en-US" sz="2499" dirty="0">
                  <a:solidFill>
                    <a:srgbClr val="000000"/>
                  </a:solidFill>
                  <a:latin typeface="Montserrat"/>
                </a:rPr>
                <a:t>1870 times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5E6CE48-8F9E-4F2C-90D4-C8D6145F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2600" y="1522412"/>
              <a:ext cx="304800" cy="573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BA8BE7-E557-4472-AB24-6D82AEA90AED}"/>
              </a:ext>
            </a:extLst>
          </p:cNvPr>
          <p:cNvGrpSpPr/>
          <p:nvPr/>
        </p:nvGrpSpPr>
        <p:grpSpPr>
          <a:xfrm>
            <a:off x="12877800" y="7658100"/>
            <a:ext cx="1870461" cy="1106488"/>
            <a:chOff x="12877800" y="7658100"/>
            <a:chExt cx="1870461" cy="1106488"/>
          </a:xfrm>
        </p:grpSpPr>
        <p:sp>
          <p:nvSpPr>
            <p:cNvPr id="5" name="TextBox 5"/>
            <p:cNvSpPr txBox="1"/>
            <p:nvPr/>
          </p:nvSpPr>
          <p:spPr>
            <a:xfrm>
              <a:off x="12877800" y="7658100"/>
              <a:ext cx="1870461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4"/>
                </a:lnSpc>
              </a:pPr>
              <a:r>
                <a:rPr lang="en-US" sz="2499" dirty="0">
                  <a:solidFill>
                    <a:srgbClr val="000000"/>
                  </a:solidFill>
                  <a:latin typeface="Montserrat"/>
                </a:rPr>
                <a:t>28 times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F4D747-7C87-47B7-BB33-EF3FEBE6E5D7}"/>
                </a:ext>
              </a:extLst>
            </p:cNvPr>
            <p:cNvCxnSpPr/>
            <p:nvPr/>
          </p:nvCxnSpPr>
          <p:spPr>
            <a:xfrm>
              <a:off x="13813030" y="8188325"/>
              <a:ext cx="588770" cy="5762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8066" y="1028700"/>
            <a:ext cx="11451868" cy="8793179"/>
          </a:xfrm>
          <a:custGeom>
            <a:avLst/>
            <a:gdLst/>
            <a:ahLst/>
            <a:cxnLst/>
            <a:rect l="l" t="t" r="r" b="b"/>
            <a:pathLst>
              <a:path w="11451868" h="8793179">
                <a:moveTo>
                  <a:pt x="0" y="0"/>
                </a:moveTo>
                <a:lnTo>
                  <a:pt x="11451868" y="0"/>
                </a:lnTo>
                <a:lnTo>
                  <a:pt x="11451868" y="8793179"/>
                </a:lnTo>
                <a:lnTo>
                  <a:pt x="0" y="879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Customer Analysis in California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6322" y="810867"/>
            <a:ext cx="9875355" cy="9052409"/>
          </a:xfrm>
          <a:custGeom>
            <a:avLst/>
            <a:gdLst/>
            <a:ahLst/>
            <a:cxnLst/>
            <a:rect l="l" t="t" r="r" b="b"/>
            <a:pathLst>
              <a:path w="9875355" h="9052409">
                <a:moveTo>
                  <a:pt x="0" y="0"/>
                </a:moveTo>
                <a:lnTo>
                  <a:pt x="9875356" y="0"/>
                </a:lnTo>
                <a:lnTo>
                  <a:pt x="9875356" y="9052409"/>
                </a:lnTo>
                <a:lnTo>
                  <a:pt x="0" y="9052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Sales Method Distribution (California)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3711" y="1028700"/>
            <a:ext cx="11540578" cy="8655433"/>
          </a:xfrm>
          <a:custGeom>
            <a:avLst/>
            <a:gdLst/>
            <a:ahLst/>
            <a:cxnLst/>
            <a:rect l="l" t="t" r="r" b="b"/>
            <a:pathLst>
              <a:path w="11540578" h="8655433">
                <a:moveTo>
                  <a:pt x="0" y="0"/>
                </a:moveTo>
                <a:lnTo>
                  <a:pt x="11540578" y="0"/>
                </a:lnTo>
                <a:lnTo>
                  <a:pt x="11540578" y="8655433"/>
                </a:lnTo>
                <a:lnTo>
                  <a:pt x="0" y="865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9574" y="339725"/>
            <a:ext cx="134108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Montserrat Bold"/>
              </a:rPr>
              <a:t>Sales Method Distribution (All States)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336</Words>
  <Application>Microsoft Office PowerPoint</Application>
  <PresentationFormat>Custom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Medium</vt:lpstr>
      <vt:lpstr>Calibri</vt:lpstr>
      <vt:lpstr>Montserrat Classic Bold</vt:lpstr>
      <vt:lpstr>Arial</vt:lpstr>
      <vt:lpstr>Montserrat Bold</vt:lpstr>
      <vt:lpstr>Montserrat Classic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Simple Professional Modern Business Proposal Presentation</dc:title>
  <cp:lastModifiedBy>Kaung Htet</cp:lastModifiedBy>
  <cp:revision>3</cp:revision>
  <dcterms:created xsi:type="dcterms:W3CDTF">2006-08-16T00:00:00Z</dcterms:created>
  <dcterms:modified xsi:type="dcterms:W3CDTF">2024-01-07T03:35:35Z</dcterms:modified>
  <dc:identifier>DAF5AHx3JzY</dc:identifier>
</cp:coreProperties>
</file>